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2"/>
  </p:notesMasterIdLst>
  <p:sldIdLst>
    <p:sldId id="257" r:id="rId5"/>
    <p:sldId id="279" r:id="rId6"/>
    <p:sldId id="275" r:id="rId7"/>
    <p:sldId id="318" r:id="rId8"/>
    <p:sldId id="285" r:id="rId9"/>
    <p:sldId id="312" r:id="rId10"/>
    <p:sldId id="320" r:id="rId11"/>
    <p:sldId id="314" r:id="rId12"/>
    <p:sldId id="288" r:id="rId13"/>
    <p:sldId id="307" r:id="rId14"/>
    <p:sldId id="289" r:id="rId15"/>
    <p:sldId id="316" r:id="rId16"/>
    <p:sldId id="319" r:id="rId17"/>
    <p:sldId id="317" r:id="rId18"/>
    <p:sldId id="301" r:id="rId19"/>
    <p:sldId id="309" r:id="rId20"/>
    <p:sldId id="31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ook Antiqua" panose="02040602050305030304" pitchFamily="18" charset="0"/>
      <p:regular r:id="rId27"/>
      <p:bold r:id="rId28"/>
      <p:italic r:id="rId29"/>
      <p:boldItalic r:id="rId30"/>
    </p:embeddedFont>
    <p:embeddedFont>
      <p:font typeface="SamsungOne 800C" panose="020B0906030303020204" charset="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SamsungOne 450C" panose="020B0506030303020204" charset="0"/>
      <p:regular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0E0FBD4-B187-442A-A35A-CE7F0C3C298C}">
          <p14:sldIdLst>
            <p14:sldId id="257"/>
            <p14:sldId id="279"/>
            <p14:sldId id="275"/>
            <p14:sldId id="318"/>
            <p14:sldId id="285"/>
            <p14:sldId id="312"/>
            <p14:sldId id="320"/>
            <p14:sldId id="314"/>
            <p14:sldId id="288"/>
            <p14:sldId id="307"/>
            <p14:sldId id="289"/>
            <p14:sldId id="316"/>
            <p14:sldId id="319"/>
            <p14:sldId id="317"/>
            <p14:sldId id="301"/>
            <p14:sldId id="309"/>
            <p14:sldId id="31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DE"/>
    <a:srgbClr val="0066E1"/>
    <a:srgbClr val="0064DA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>
        <p:scale>
          <a:sx n="75" d="100"/>
          <a:sy n="75" d="100"/>
        </p:scale>
        <p:origin x="-1128" y="-7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A6A-5C14-4288-9CA4-94F4C08D97F5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2C67-4C3E-4EC6-9B61-D0024881F049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991A-BE1D-4800-A7D1-EE32F8DB10B7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8DB2-9BB4-4EF8-838B-5734DC3BA612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92DC-8E0A-4336-A62E-4B59137E2331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6E8E-A206-4C85-B91B-65C0190C09EE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0808-73A1-40AC-8790-1FFCC671E5A8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FD4-235C-4967-A775-82ADAA31638B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4DF4A-BB76-46BF-A12E-C555C06ADECF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3DE4FAD-0EBA-4BD1-BF39-6BC49A613251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4622-9A2D-46BA-8A92-C6874BFF0DC7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8DC4B4E-BDFD-4537-BCDF-B3085D2F4A60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68487"/>
            <a:ext cx="9144000" cy="866267"/>
          </a:xfrm>
        </p:spPr>
        <p:txBody>
          <a:bodyPr>
            <a:noAutofit/>
          </a:bodyPr>
          <a:lstStyle/>
          <a:p>
            <a:r>
              <a:rPr lang="ru-RU" sz="4400" dirty="0"/>
              <a:t>«</a:t>
            </a:r>
            <a:r>
              <a:rPr lang="en-US" sz="4400" dirty="0"/>
              <a:t>Bottles Without Blunders (BWB)</a:t>
            </a:r>
            <a:r>
              <a:rPr lang="ru-RU" sz="4400" dirty="0"/>
              <a:t>»</a:t>
            </a:r>
            <a:br>
              <a:rPr lang="ru-RU" sz="4400" dirty="0"/>
            </a:br>
            <a:r>
              <a:rPr lang="ru-RU" sz="4400" dirty="0"/>
              <a:t>Программно-аппаратный комплекс выявления дефектов медицинских флаконов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946"/>
            <a:ext cx="9144000" cy="866267"/>
          </a:xfrm>
        </p:spPr>
        <p:txBody>
          <a:bodyPr>
            <a:normAutofit/>
          </a:bodyPr>
          <a:lstStyle/>
          <a:p>
            <a:pPr lvl="0" algn="just"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  <a:ea typeface="Book Antiqua"/>
                <a:cs typeface="Book Antiqua"/>
                <a:sym typeface="Book Antiqua"/>
              </a:rPr>
              <a:t>Выполнили: Яковлев А.М., Шалиманов Д.С.</a:t>
            </a:r>
          </a:p>
          <a:p>
            <a:pPr lvl="0" algn="just"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  <a:ea typeface="Book Antiqua"/>
                <a:cs typeface="Book Antiqua"/>
                <a:sym typeface="Book Antiqua"/>
              </a:rPr>
              <a:t>Руководитель: Хомяков Д.В.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5853" t="13598" r="9375" b="17674"/>
          <a:stretch/>
        </p:blipFill>
        <p:spPr>
          <a:xfrm>
            <a:off x="2835294" y="1272920"/>
            <a:ext cx="6104600" cy="15593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5398558F-507B-9ED9-6729-78248E21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FC7702F-0442-DADD-31D1-219CAB693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5C8E9CA-3C17-7C31-4826-EEC71591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en-US" dirty="0" err="1"/>
              <a:t>MobileNet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CFDCED2B-6F8F-2E7A-BA9C-94BE6921F0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39B89EA2-D0A7-8727-A518-B47CABC6F90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1A06CFF4-E2C7-0CCF-B252-7BA79F07DBD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CEE60212-47CE-EDD9-D426-E0A3D5FF4F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E0F2221D-C1F6-ED08-4D95-5AF03DD2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915072D-64A8-FE12-2309-8444EF42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4AECA00-E519-4F67-85EE-23DEEE6C646C}"/>
              </a:ext>
            </a:extLst>
          </p:cNvPr>
          <p:cNvSpPr txBox="1"/>
          <p:nvPr/>
        </p:nvSpPr>
        <p:spPr>
          <a:xfrm>
            <a:off x="838200" y="1112008"/>
            <a:ext cx="9979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 это эффективная архитектура 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свёрточной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нейронной сети, оптимизированная для работы на мобильных устройствах и встраиваемых системах благодаря использованию глубинных свёрток (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depthwise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separable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convolutions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которые значительно снижают вычислительные затраты без существенной потери точности.</a:t>
            </a:r>
          </a:p>
        </p:txBody>
      </p:sp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A5DEB0E0-CA2D-9263-3C75-D85BFA58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xmlns="" id="{21746268-6223-E400-AD0C-4488A44A5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85" y="2664992"/>
            <a:ext cx="7522029" cy="328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74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9AC13B6-D3EC-A5FB-FAF3-EBA854C4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6622ACC-C690-3E94-5792-791CD4E1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BA2F6CA4-960A-A61D-A396-1AF9F371A0E1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E3F965C-EFF6-D870-A0FE-13D7068B96DB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E399DE0-ADC1-DDFC-D743-B59E376C4501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AE9AC2FF-0AC0-F994-DD06-AE7F8FAC81CD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29F73AE4-9376-9A06-BC02-52E6AF93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197C412-6C8E-7C2B-F77F-A0F0C8D4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AF9231-6167-0A4E-8EED-29A4785C95B4}"/>
              </a:ext>
            </a:extLst>
          </p:cNvPr>
          <p:cNvSpPr txBox="1"/>
          <p:nvPr/>
        </p:nvSpPr>
        <p:spPr>
          <a:xfrm>
            <a:off x="838200" y="1112008"/>
            <a:ext cx="997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ResNet (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Residual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Network) — это глубокая 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свёрточная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сеть с "остаточными связями" (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skip-connections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решающая проблему затухания градиентов в очень глубоких сетях и позволяющая обучать модели с сотнями слоёв.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xmlns="" id="{CB445728-07A3-DED6-4EE8-61030EFA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71" y="2700778"/>
            <a:ext cx="7802336" cy="31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FAE38321-7756-F89D-E82C-FD20E87A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7607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3E6A9E-27F0-9211-C38C-DCF78291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77D18D17-20F5-172A-E11F-25E1969BBC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390" y="645565"/>
            <a:ext cx="10084773" cy="690563"/>
          </a:xfrm>
        </p:spPr>
        <p:txBody>
          <a:bodyPr>
            <a:normAutofit/>
          </a:bodyPr>
          <a:lstStyle/>
          <a:p>
            <a:r>
              <a:rPr lang="ru-RU" dirty="0"/>
              <a:t>Результаты архитектур сверточных нейронных сетей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4DBDDD26-BBAC-E3FA-322C-FB53B16093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FDF2DEC8-C0F6-3B84-34F5-B8E9D4CF7545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2CBA341-2693-3B2E-1C41-1D15DE86939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95AB723-4832-E80A-35AA-8B4081E9F927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41E4F897-0F92-E54F-29B4-5622F334FC32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6748ED10-F6BB-B9B0-DDAD-909F4BCE8FF0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33174"/>
              </p:ext>
            </p:extLst>
          </p:nvPr>
        </p:nvGraphicFramePr>
        <p:xfrm>
          <a:off x="1768416" y="1469571"/>
          <a:ext cx="8655167" cy="380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Train Acc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Train Loss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Acc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Loss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VGG-16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0,757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0,473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0,805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VGG-19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0,681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0,643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0,802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0,463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ResNet-18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0,869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0,881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ResNet-34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0,897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0,210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0,828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0.353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ResNet-50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0,858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0,365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0,907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0,287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MobileNet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0,868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0,308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4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ED126E0-B58B-1038-776F-4F76F300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42DC8FD8-7558-059D-EF12-B0C0916397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205" y="511113"/>
            <a:ext cx="10084773" cy="690563"/>
          </a:xfrm>
        </p:spPr>
        <p:txBody>
          <a:bodyPr>
            <a:normAutofit/>
          </a:bodyPr>
          <a:lstStyle/>
          <a:p>
            <a:r>
              <a:rPr lang="ru-RU" dirty="0"/>
              <a:t>Результаты анализа временных показателей производительности моделей на тестовом наборе данных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2E12812E-4DD2-BED1-F4A9-2F8A9BCA3C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64249503-F26A-1980-876A-5D02F15F8AEC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846DAFDF-AAD8-92EC-F546-0782921F77D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B49A26D-9091-C1AB-415A-34AEC83388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55DD9865-B507-6456-896D-0809EB5B852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64CF4538-A674-AAF3-3968-AE4689C44724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xmlns="" id="{F95F3ECD-97A1-2289-EB3A-7430E0762601}"/>
              </a:ext>
            </a:extLst>
          </p:cNvPr>
          <p:cNvGraphicFramePr>
            <a:graphicFrameLocks noGrp="1"/>
          </p:cNvGraphicFramePr>
          <p:nvPr/>
        </p:nvGraphicFramePr>
        <p:xfrm>
          <a:off x="2152138" y="1494653"/>
          <a:ext cx="8044864" cy="380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91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13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IQR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мс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95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-й процентиль, мс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99-й процентиль, мс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VGG-16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0.073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4.868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4.949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VGG-19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5.661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7.684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ResNet-18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</a:t>
                      </a: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802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.650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ResNet-34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ResNet-50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MobileNet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0.374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10.208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17.345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0263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7934A0-39CB-C384-A91D-C88DFCA2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187E3C89-654F-582E-0179-4FE1FAA2B1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806" y="357187"/>
            <a:ext cx="9258300" cy="690563"/>
          </a:xfrm>
        </p:spPr>
        <p:txBody>
          <a:bodyPr/>
          <a:lstStyle/>
          <a:p>
            <a:r>
              <a:rPr lang="ru-RU" dirty="0"/>
              <a:t>Результаты архитектуры </a:t>
            </a:r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F58B516A-4A2C-D2D5-0FD5-9C21229D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F54F333E-6A14-56BB-71F0-2230B295E56A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A99827CA-F2BE-CBA5-77D4-4AC5454844C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284EFE29-2938-99A4-C7B9-91D0599D016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1E7F62CE-1749-8AD3-4ED6-D8926C6092E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F5561369-B1F2-5758-947D-99E3ABE0D38F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345173" y="1047751"/>
          <a:ext cx="9501653" cy="38945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35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92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35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43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32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5358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900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Acc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Loos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OK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FP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FPR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NG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FN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FNR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0,8816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0,2710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0,0571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0,1707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0,9605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0,1462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0,0285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0,0487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0,9539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0,1909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0,0666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0,0259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0,9737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0,1192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75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0,04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0,0129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0,6447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0,5963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0,5882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0,1666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0,9211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0,2104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0,1747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0,7303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0,4937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0,4794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0,0759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0,9132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0,2375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0,1486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0,0789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15974" y="5212358"/>
            <a:ext cx="10560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OK</a:t>
            </a:r>
            <a:r>
              <a:rPr lang="ru-RU" dirty="0">
                <a:latin typeface="Century Gothic" panose="020B0502020202020204" pitchFamily="34" charset="0"/>
              </a:rPr>
              <a:t> (</a:t>
            </a:r>
            <a:r>
              <a:rPr lang="en-US" dirty="0">
                <a:latin typeface="Century Gothic" panose="020B0502020202020204" pitchFamily="34" charset="0"/>
              </a:rPr>
              <a:t>Good</a:t>
            </a:r>
            <a:r>
              <a:rPr lang="ru-RU" dirty="0">
                <a:latin typeface="Century Gothic" panose="020B0502020202020204" pitchFamily="34" charset="0"/>
              </a:rPr>
              <a:t>) – количество не дефектных флаконов, </a:t>
            </a:r>
            <a:r>
              <a:rPr lang="en-US" dirty="0">
                <a:latin typeface="Century Gothic" panose="020B0502020202020204" pitchFamily="34" charset="0"/>
              </a:rPr>
              <a:t>FP </a:t>
            </a:r>
            <a:r>
              <a:rPr lang="ru-RU" dirty="0">
                <a:latin typeface="Century Gothic" panose="020B0502020202020204" pitchFamily="34" charset="0"/>
              </a:rPr>
              <a:t>– ошибки первого порядка, </a:t>
            </a:r>
            <a:r>
              <a:rPr lang="en-US" dirty="0">
                <a:latin typeface="Century Gothic" panose="020B0502020202020204" pitchFamily="34" charset="0"/>
              </a:rPr>
              <a:t>FPR</a:t>
            </a:r>
            <a:r>
              <a:rPr lang="ru-RU" dirty="0">
                <a:latin typeface="Century Gothic" panose="020B0502020202020204" pitchFamily="34" charset="0"/>
              </a:rPr>
              <a:t> – доля ложноположительных ошибок, </a:t>
            </a:r>
            <a:r>
              <a:rPr lang="en-US" dirty="0">
                <a:latin typeface="Century Gothic" panose="020B0502020202020204" pitchFamily="34" charset="0"/>
              </a:rPr>
              <a:t>NG</a:t>
            </a:r>
            <a:r>
              <a:rPr lang="ru-RU" dirty="0">
                <a:latin typeface="Century Gothic" panose="020B0502020202020204" pitchFamily="34" charset="0"/>
              </a:rPr>
              <a:t> (</a:t>
            </a:r>
            <a:r>
              <a:rPr lang="en-US" dirty="0">
                <a:latin typeface="Century Gothic" panose="020B0502020202020204" pitchFamily="34" charset="0"/>
              </a:rPr>
              <a:t>Not Good</a:t>
            </a:r>
            <a:r>
              <a:rPr lang="ru-RU" dirty="0">
                <a:latin typeface="Century Gothic" panose="020B0502020202020204" pitchFamily="34" charset="0"/>
              </a:rPr>
              <a:t>) – количество дефектных флаконов, </a:t>
            </a:r>
            <a:r>
              <a:rPr lang="en-US" dirty="0">
                <a:latin typeface="Century Gothic" panose="020B0502020202020204" pitchFamily="34" charset="0"/>
              </a:rPr>
              <a:t>FN</a:t>
            </a:r>
            <a:r>
              <a:rPr lang="ru-RU" dirty="0">
                <a:latin typeface="Century Gothic" panose="020B0502020202020204" pitchFamily="34" charset="0"/>
              </a:rPr>
              <a:t> –ошибки первого порядка, </a:t>
            </a:r>
            <a:r>
              <a:rPr lang="en-US" dirty="0">
                <a:latin typeface="Century Gothic" panose="020B0502020202020204" pitchFamily="34" charset="0"/>
              </a:rPr>
              <a:t>FPR</a:t>
            </a:r>
            <a:r>
              <a:rPr lang="ru-RU" dirty="0">
                <a:latin typeface="Century Gothic" panose="020B0502020202020204" pitchFamily="34" charset="0"/>
              </a:rPr>
              <a:t> – доля ложноотрицательных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35524080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D092D1-BE23-05C7-8747-EF5C06A3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A10062F6-D513-9199-8A2A-67FF489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Лучший результат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07248897-B5BA-C78A-86C6-C155B53F8B16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B531A8E7-FBC1-F38A-BB8D-1B5ECF7789C6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BC87CD59-21CF-C87D-898A-18EC19AD6E6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0985278-D27F-3C45-BE7B-D48C7D4CB1FC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92815819-C3B8-73E6-D2A6-7E7219FF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03AAF7C-F7AE-593C-2A06-3397FE2F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165AA52D-536A-112D-C821-87D3CD6C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90D1C76-E855-8F76-DF19-075A8A82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2" y="1340114"/>
            <a:ext cx="5446452" cy="36803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28B1B3B0-ED54-3C40-91AB-0A266969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50" y="2242695"/>
            <a:ext cx="3780100" cy="3932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AD2BA3-3977-58E1-BAE6-EA95A0D81F14}"/>
              </a:ext>
            </a:extLst>
          </p:cNvPr>
          <p:cNvSpPr txBox="1"/>
          <p:nvPr/>
        </p:nvSpPr>
        <p:spPr>
          <a:xfrm>
            <a:off x="1333786" y="1528948"/>
            <a:ext cx="449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Вариант обучения с 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cross-validation</a:t>
            </a:r>
            <a:r>
              <a:rPr lang="ru-RU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аугментации и без фильтрации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98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65FDB8-25DE-04C7-DD70-0521CA0E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6B32E2B2-7907-5C78-CB35-557A954FD2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1" y="357187"/>
            <a:ext cx="9258300" cy="690563"/>
          </a:xfrm>
        </p:spPr>
        <p:txBody>
          <a:bodyPr>
            <a:normAutofit/>
          </a:bodyPr>
          <a:lstStyle/>
          <a:p>
            <a:r>
              <a:rPr lang="ru-RU" dirty="0" smtClean="0"/>
              <a:t>Прототип приложения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8018A0D2-5F26-1859-2347-87BB16658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494AA340-4969-ED63-D2B3-9DB9C8C228B4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830DD4FE-F7DD-A293-3E6F-FF306443ADB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280177A7-10F8-D04A-61D5-A2F10DE515F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2BD4700D-84B8-2FAE-23F9-60626F67437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Дата 11">
            <a:extLst>
              <a:ext uri="{FF2B5EF4-FFF2-40B4-BE49-F238E27FC236}">
                <a16:creationId xmlns:a16="http://schemas.microsoft.com/office/drawing/2014/main" xmlns="" id="{59B0A8CB-057D-04E5-1DC4-450BB3F89EC2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6203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FE4A80B-1EFD-46EE-D563-7612284C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84E69632-6D21-10F2-C18E-1FDCF88D12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1" y="349368"/>
            <a:ext cx="9258300" cy="690563"/>
          </a:xfrm>
        </p:spPr>
        <p:txBody>
          <a:bodyPr>
            <a:normAutofit/>
          </a:bodyPr>
          <a:lstStyle/>
          <a:p>
            <a:r>
              <a:rPr lang="ru-RU" dirty="0"/>
              <a:t>Перспективы развития проекта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F2549A26-D387-07CE-631F-87F2CCE589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503FE0A-6A28-A486-8358-7A9311CA50DB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56AFE40-0487-B756-AB03-F451CCACF4B6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44C6119-8287-1E0F-8F1A-E75E95F6F3DA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1C3B185C-D247-14C7-3D2E-CF2951AB685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Дата 11">
            <a:extLst>
              <a:ext uri="{FF2B5EF4-FFF2-40B4-BE49-F238E27FC236}">
                <a16:creationId xmlns:a16="http://schemas.microsoft.com/office/drawing/2014/main" xmlns="" id="{5CA2ADA9-5AC9-E6E9-BCC1-BD9D06C1EB7A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0645A5-D1B1-D54D-620D-15CFD512F6D0}"/>
              </a:ext>
            </a:extLst>
          </p:cNvPr>
          <p:cNvSpPr txBox="1"/>
          <p:nvPr/>
        </p:nvSpPr>
        <p:spPr>
          <a:xfrm>
            <a:off x="431971" y="1455447"/>
            <a:ext cx="10622473" cy="388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1" dirty="0">
                <a:solidFill>
                  <a:srgbClr val="F8FAFF"/>
                </a:solidFill>
                <a:latin typeface="Century Gothic" panose="020B0502020202020204" pitchFamily="34" charset="0"/>
              </a:rPr>
              <a:t>Реальные и</a:t>
            </a:r>
            <a:r>
              <a:rPr lang="ru-RU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спытания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Тестирование в июне, которые уже провелись</a:t>
            </a:r>
            <a:r>
              <a:rPr lang="ru-RU" b="0" i="0" dirty="0" smtClean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на производственной линии для проверки точности и надежности.</a:t>
            </a:r>
          </a:p>
          <a:p>
            <a:pPr algn="l">
              <a:buFont typeface="+mj-lt"/>
              <a:buAutoNum type="arabicPeriod"/>
            </a:pPr>
            <a:r>
              <a:rPr lang="ru-RU" b="1" dirty="0">
                <a:solidFill>
                  <a:srgbClr val="F8FAFF"/>
                </a:solidFill>
                <a:latin typeface="Century Gothic" panose="020B0502020202020204" pitchFamily="34" charset="0"/>
              </a:rPr>
              <a:t>Создание полноценного прототипа</a:t>
            </a:r>
            <a:r>
              <a:rPr lang="ru-RU" dirty="0">
                <a:solidFill>
                  <a:srgbClr val="F8FAFF"/>
                </a:solidFill>
                <a:latin typeface="Century Gothic" panose="020B0502020202020204" pitchFamily="34" charset="0"/>
              </a:rPr>
              <a:t> – Предполагается создание первого прототипа программного комплекса с возможностью выявления дефектов с трех ракурсов.  </a:t>
            </a:r>
            <a:endParaRPr lang="ru-RU" b="0" i="0" dirty="0">
              <a:solidFill>
                <a:srgbClr val="F8FAFF"/>
              </a:solidFill>
              <a:effectLst/>
              <a:latin typeface="Century Gothic" panose="020B0502020202020204" pitchFamily="34" charset="0"/>
            </a:endParaRP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Новые флаконы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Расширение базы данных за счет добавления флаконов разных производителей и размеров.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Классификация дефектов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Введение детальной градации брака (трещины, сколы, пузырьки) для более точного анализа.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Аналитика дефектов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Автоматизированная статистика по частоте и типам брака для контроля качества.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Интеграция и масштабирование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</a:t>
            </a:r>
            <a:r>
              <a:rPr lang="ru-RU" b="0" i="0" dirty="0" smtClean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– Адаптация </a:t>
            </a:r>
            <a:r>
              <a:rPr lang="ru-RU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под другие виды медицинской упаковки и работа с новыми предприятиями.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ru-RU" b="0" i="0" dirty="0">
              <a:solidFill>
                <a:srgbClr val="F8FAFF"/>
              </a:solidFill>
              <a:effectLst/>
              <a:latin typeface="SamsungOne 450C "/>
            </a:endParaRPr>
          </a:p>
        </p:txBody>
      </p:sp>
    </p:spTree>
    <p:extLst>
      <p:ext uri="{BB962C8B-B14F-4D97-AF65-F5344CB8AC3E}">
        <p14:creationId xmlns:p14="http://schemas.microsoft.com/office/powerpoint/2010/main" val="37309912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54506D-C8F7-B1DC-8219-2B42105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729FE1AF-B476-9A5C-765E-8AD07A29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463"/>
            <a:ext cx="9257907" cy="690677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96794CC-A25A-044F-156E-5F42C6C9AAD2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B745F982-A26A-A43C-31EF-53F8A508E2B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CBF75AD6-03D1-7808-60C6-900BE682BF55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33081847-4B0B-C1C8-C74D-00529A22E76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ED3F1003-3B05-C933-461B-2BE9DCC3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67D6AF8-7847-6CDA-A471-63D8C1E3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715E27-C3D2-D5D8-81DE-84B29833E1E1}"/>
              </a:ext>
            </a:extLst>
          </p:cNvPr>
          <p:cNvSpPr txBox="1"/>
          <p:nvPr/>
        </p:nvSpPr>
        <p:spPr>
          <a:xfrm>
            <a:off x="838200" y="1718641"/>
            <a:ext cx="4705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Современные стандарты в фармацевтической промышленности накладывают жесткие требования к качеству упаковки. В настоящее время многие компании используют ручные методы контроля, </a:t>
            </a:r>
            <a:r>
              <a:rPr lang="ru-RU" sz="1800" b="0" i="0" kern="1200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которые требуют </a:t>
            </a:r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постоянной концентрации внимания и подвержен влиянию человеческого фактора. Поэтому в данной отрасли активно разрабатываются и внедряются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автоматизированные </a:t>
            </a:r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методы оценки качества.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xmlns="" id="{3368D20B-3EE9-7740-33C7-DF1BC583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93" y="1616142"/>
            <a:ext cx="5437414" cy="36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5E232AFF-C279-EC62-638D-4AF859DD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7948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еклянная бутылка, бутылка, расположенные в ряд&#10;&#10;Автоматически созданное описание">
            <a:extLst>
              <a:ext uri="{FF2B5EF4-FFF2-40B4-BE49-F238E27FC236}">
                <a16:creationId xmlns:a16="http://schemas.microsoft.com/office/drawing/2014/main" xmlns="" id="{41A043A9-537F-0F8A-C3C2-3A1BC6AA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64" y="1492249"/>
            <a:ext cx="5810250" cy="387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FB2F0D-B892-C0E9-F2F2-3E21B8B6DD78}"/>
              </a:ext>
            </a:extLst>
          </p:cNvPr>
          <p:cNvSpPr txBox="1"/>
          <p:nvPr/>
        </p:nvSpPr>
        <p:spPr>
          <a:xfrm>
            <a:off x="838199" y="2136337"/>
            <a:ext cx="49322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0" i="0" dirty="0" smtClean="0">
                <a:effectLst/>
                <a:latin typeface="Century Gothic" panose="020B0502020202020204" pitchFamily="34" charset="0"/>
              </a:rPr>
              <a:t>Интеллектуальная 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система анализа обеспечит соответствие </a:t>
            </a:r>
            <a:r>
              <a:rPr lang="ru-RU" dirty="0">
                <a:latin typeface="Century Gothic" panose="020B0502020202020204" pitchFamily="34" charset="0"/>
              </a:rPr>
              <a:t>установленным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b="0" i="0" dirty="0" smtClean="0">
                <a:effectLst/>
                <a:latin typeface="Century Gothic" panose="020B0502020202020204" pitchFamily="34" charset="0"/>
              </a:rPr>
              <a:t>стандартам, таким как </a:t>
            </a:r>
            <a:r>
              <a:rPr lang="ru-RU" b="0" i="0" dirty="0" err="1" smtClean="0">
                <a:effectLst/>
                <a:latin typeface="Century Gothic" panose="020B0502020202020204" pitchFamily="34" charset="0"/>
              </a:rPr>
              <a:t>отсутсвие</a:t>
            </a:r>
            <a:r>
              <a:rPr lang="ru-RU" b="0" i="0" dirty="0" smtClean="0">
                <a:effectLst/>
                <a:latin typeface="Century Gothic" panose="020B0502020202020204" pitchFamily="34" charset="0"/>
              </a:rPr>
              <a:t> трещин, пузырьков и инородных включений, позволит снизить 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риски разрушения флаконов на этапе производстве и при транспортировке, что </a:t>
            </a:r>
            <a:r>
              <a:rPr lang="ru-RU" dirty="0">
                <a:latin typeface="Century Gothic" panose="020B0502020202020204" pitchFamily="34" charset="0"/>
              </a:rPr>
              <a:t>способствует повышению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  безопасности </a:t>
            </a:r>
            <a:r>
              <a:rPr lang="ru-RU" b="0" i="0" dirty="0" smtClean="0">
                <a:effectLst/>
                <a:latin typeface="Century Gothic" panose="020B0502020202020204" pitchFamily="34" charset="0"/>
              </a:rPr>
              <a:t>потребителей.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9FCB3E17-E546-3B4A-2860-F6A38879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3008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C802A9-F75C-E4E2-F805-28ECC6722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1DC3903-A0B4-F88F-2B3E-71F9E1BE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163257"/>
            <a:ext cx="9257907" cy="690677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75A8EED-A60D-4428-C118-4E4C85C2CC1E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31E9D76-16E3-CFCF-6C72-D0F567EF0FF7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226D70E-1EB8-4747-C062-4AC119A38A8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3E9151E6-1FA2-6403-5141-35F88B9F7AF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AFB750FC-2DB3-7B6F-2B07-34152697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F1D1DF1-1C04-C764-A3D4-ED40EA7D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8123C0-3FBF-BAA0-51F6-FF66DFC06872}"/>
              </a:ext>
            </a:extLst>
          </p:cNvPr>
          <p:cNvSpPr txBox="1"/>
          <p:nvPr/>
        </p:nvSpPr>
        <p:spPr>
          <a:xfrm>
            <a:off x="838198" y="2853934"/>
            <a:ext cx="5196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1) Сбор датасета</a:t>
            </a:r>
            <a:endParaRPr lang="ru-RU" dirty="0"/>
          </a:p>
          <a:p>
            <a:pPr lvl="1"/>
            <a:r>
              <a:rPr lang="ru-RU" dirty="0"/>
              <a:t>350 изображений флаконов (дефекты: трещины, сколы, загрязнения).</a:t>
            </a:r>
          </a:p>
          <a:p>
            <a:r>
              <a:rPr lang="ru-RU" b="1" dirty="0"/>
              <a:t>2 Предобработка изображений</a:t>
            </a:r>
            <a:endParaRPr lang="ru-RU" dirty="0"/>
          </a:p>
          <a:p>
            <a:pPr lvl="1"/>
            <a:r>
              <a:rPr lang="ru-RU" dirty="0"/>
              <a:t>Выделение контуров и удаление фона</a:t>
            </a:r>
            <a:endParaRPr lang="en-US" dirty="0"/>
          </a:p>
          <a:p>
            <a:r>
              <a:rPr lang="ru-RU" b="1" dirty="0"/>
              <a:t>3) Обучение моделей нейронных сетей</a:t>
            </a:r>
          </a:p>
          <a:p>
            <a:r>
              <a:rPr lang="ru-RU" b="1" dirty="0"/>
              <a:t>          </a:t>
            </a:r>
            <a:r>
              <a:rPr lang="en-US" dirty="0" err="1"/>
              <a:t>MobileNet</a:t>
            </a:r>
            <a:r>
              <a:rPr lang="ru-RU" dirty="0"/>
              <a:t>, </a:t>
            </a:r>
            <a:r>
              <a:rPr lang="en-US" dirty="0" err="1"/>
              <a:t>ResNet</a:t>
            </a:r>
            <a:r>
              <a:rPr lang="en-US" dirty="0"/>
              <a:t>, VGG</a:t>
            </a:r>
            <a:endParaRPr lang="ru-RU" dirty="0"/>
          </a:p>
          <a:p>
            <a:r>
              <a:rPr lang="ru-RU" b="1" dirty="0"/>
              <a:t>4) Прототип приложения</a:t>
            </a:r>
          </a:p>
          <a:p>
            <a:r>
              <a:rPr lang="en-US" b="1" dirty="0"/>
              <a:t>         </a:t>
            </a:r>
            <a:r>
              <a:rPr lang="ru-RU" b="1" dirty="0"/>
              <a:t> </a:t>
            </a:r>
            <a:r>
              <a:rPr lang="en-US" b="1" dirty="0" err="1"/>
              <a:t>Tkinter</a:t>
            </a:r>
            <a:r>
              <a:rPr lang="en-US" b="1" dirty="0"/>
              <a:t> + python</a:t>
            </a:r>
            <a:endParaRPr lang="ru-RU" dirty="0"/>
          </a:p>
        </p:txBody>
      </p: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3C75AA6F-F0C7-5633-0488-0CE8E5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  <p:pic>
        <p:nvPicPr>
          <p:cNvPr id="6" name="Рисунок 5" descr="Изображение выглядит как снимок экрана, компьютер, ноутбук, Устройство вы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907A3AB6-636C-707F-819D-D1BE8828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1" y="1793211"/>
            <a:ext cx="5816137" cy="3271577"/>
          </a:xfrm>
          <a:prstGeom prst="rect">
            <a:avLst/>
          </a:prstGeom>
        </p:spPr>
      </p:pic>
      <p:sp>
        <p:nvSpPr>
          <p:cNvPr id="2" name="Заголовок 4">
            <a:extLst>
              <a:ext uri="{FF2B5EF4-FFF2-40B4-BE49-F238E27FC236}">
                <a16:creationId xmlns:a16="http://schemas.microsoft.com/office/drawing/2014/main" xmlns="" id="{6F8AFE4E-0FFD-EF64-8D9B-E5E12A295C57}"/>
              </a:ext>
            </a:extLst>
          </p:cNvPr>
          <p:cNvSpPr txBox="1">
            <a:spLocks/>
          </p:cNvSpPr>
          <p:nvPr/>
        </p:nvSpPr>
        <p:spPr>
          <a:xfrm>
            <a:off x="838199" y="74730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Цель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7E3542-7D22-C3F6-3BAF-4EA2E49ECC73}"/>
              </a:ext>
            </a:extLst>
          </p:cNvPr>
          <p:cNvSpPr txBox="1"/>
          <p:nvPr/>
        </p:nvSpPr>
        <p:spPr>
          <a:xfrm>
            <a:off x="838199" y="1437979"/>
            <a:ext cx="519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Снижение количества дефектных флаконов на производстве лекарственных препаратов </a:t>
            </a:r>
          </a:p>
        </p:txBody>
      </p:sp>
    </p:spTree>
    <p:extLst>
      <p:ext uri="{BB962C8B-B14F-4D97-AF65-F5344CB8AC3E}">
        <p14:creationId xmlns:p14="http://schemas.microsoft.com/office/powerpoint/2010/main" val="27693137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768ECF-6BCE-6881-B6E5-F9CFC41BB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15B1C58F-0AF2-2345-5E1D-EEA24168491A}"/>
              </a:ext>
            </a:extLst>
          </p:cNvPr>
          <p:cNvCxnSpPr>
            <a:cxnSpLocks/>
          </p:cNvCxnSpPr>
          <p:nvPr/>
        </p:nvCxnSpPr>
        <p:spPr>
          <a:xfrm flipH="1">
            <a:off x="8586624" y="2035314"/>
            <a:ext cx="1" cy="961547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xmlns="" id="{CCB6C78E-2D69-AB58-FE39-90733ECBF2A5}"/>
              </a:ext>
            </a:extLst>
          </p:cNvPr>
          <p:cNvSpPr/>
          <p:nvPr/>
        </p:nvSpPr>
        <p:spPr>
          <a:xfrm>
            <a:off x="1568725" y="1036352"/>
            <a:ext cx="2561211" cy="34855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1</a:t>
            </a:r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2B37A0F-9F96-5362-9C3F-87067289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ru-RU" dirty="0"/>
              <a:t>Функциональная карта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B85EE78E-046C-C272-2A17-865CB7E60DCA}"/>
              </a:ext>
            </a:extLst>
          </p:cNvPr>
          <p:cNvGrpSpPr/>
          <p:nvPr/>
        </p:nvGrpSpPr>
        <p:grpSpPr>
          <a:xfrm>
            <a:off x="10511805" y="3513367"/>
            <a:ext cx="117891" cy="508167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535DF32-CA27-C35F-D78A-959B1D3C8883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8CB2AC61-CB2F-4FDA-15B1-CA27CAA7D63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9D829CE9-3F6C-0DDB-45A9-94ADD097B3A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FE55FF5-4F77-EAF9-5C64-A56E47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6F38243F-6A7B-C9B6-4713-8136CACF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3" y="2319478"/>
            <a:ext cx="622233" cy="62223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6F03ECBF-C168-D8B5-847F-53FCE8A4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07" y="1417015"/>
            <a:ext cx="622233" cy="622233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8B389D1A-F334-7FCA-9C05-5312BE498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86" y="2333880"/>
            <a:ext cx="622233" cy="622233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0932545-A31C-CC94-AA1E-3BA63FBC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106" y="3000795"/>
            <a:ext cx="622233" cy="62223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38F9988F-22D6-B94F-39B8-B24481794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017" y="4239240"/>
            <a:ext cx="918920" cy="918920"/>
          </a:xfrm>
          <a:prstGeom prst="rect">
            <a:avLst/>
          </a:prstGeom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xmlns="" id="{EFA6DB24-4F30-67C1-65FC-FF5C60A1F1A5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2857223" y="2039248"/>
            <a:ext cx="1" cy="961547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xmlns="" id="{15E443BD-46F3-8B96-2291-B509B4DDB22D}"/>
              </a:ext>
            </a:extLst>
          </p:cNvPr>
          <p:cNvSpPr/>
          <p:nvPr/>
        </p:nvSpPr>
        <p:spPr>
          <a:xfrm>
            <a:off x="114096" y="3506686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данных</a:t>
            </a: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xmlns="" id="{D898978F-E33B-9CCF-9D2A-B89454C53EDD}"/>
              </a:ext>
            </a:extLst>
          </p:cNvPr>
          <p:cNvSpPr/>
          <p:nvPr/>
        </p:nvSpPr>
        <p:spPr>
          <a:xfrm>
            <a:off x="1884374" y="3700217"/>
            <a:ext cx="1945696" cy="72148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Исследование моделей нейронных сетей</a:t>
            </a:r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xmlns="" id="{4D2B53BC-3361-D14B-0728-EBDF327189BE}"/>
              </a:ext>
            </a:extLst>
          </p:cNvPr>
          <p:cNvSpPr/>
          <p:nvPr/>
        </p:nvSpPr>
        <p:spPr>
          <a:xfrm>
            <a:off x="2130190" y="2078674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Обработка изображений</a:t>
            </a: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xmlns="" id="{28846034-7B8F-DD6F-D0FC-BB8B1DF31646}"/>
              </a:ext>
            </a:extLst>
          </p:cNvPr>
          <p:cNvSpPr/>
          <p:nvPr/>
        </p:nvSpPr>
        <p:spPr>
          <a:xfrm>
            <a:off x="5671780" y="3027698"/>
            <a:ext cx="1546438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Корректировки в данных</a:t>
            </a: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xmlns="" id="{CBD503C7-A657-A59D-C29E-C167900781F6}"/>
              </a:ext>
            </a:extLst>
          </p:cNvPr>
          <p:cNvSpPr/>
          <p:nvPr/>
        </p:nvSpPr>
        <p:spPr>
          <a:xfrm>
            <a:off x="4216922" y="5210194"/>
            <a:ext cx="2495109" cy="925211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Создание прототипа</a:t>
            </a:r>
          </a:p>
        </p:txBody>
      </p:sp>
      <p:pic>
        <p:nvPicPr>
          <p:cNvPr id="10" name="Рисунок 9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D152093D-1B1C-E432-F3A6-1264B9413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03" y="2319478"/>
            <a:ext cx="622233" cy="622233"/>
          </a:xfrm>
          <a:prstGeom prst="rect">
            <a:avLst/>
          </a:prstGeom>
        </p:spPr>
      </p:pic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xmlns="" id="{F965B442-82CA-31F6-DE71-17263BF5EF50}"/>
              </a:ext>
            </a:extLst>
          </p:cNvPr>
          <p:cNvSpPr/>
          <p:nvPr/>
        </p:nvSpPr>
        <p:spPr>
          <a:xfrm>
            <a:off x="4251396" y="3027698"/>
            <a:ext cx="1332583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Анализ результатов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398ACE97-AF2F-BFB6-CBD3-EC97518A4C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02036" y="2630595"/>
            <a:ext cx="472169" cy="0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xmlns="" id="{4E490C13-A877-E3F5-B71B-422B91176C1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5416" y="2630594"/>
            <a:ext cx="493387" cy="1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xmlns="" id="{880586AA-ED5C-E2D7-4BB0-326F997F0BD7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251036" y="2630595"/>
            <a:ext cx="918350" cy="14402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7F6DF492-1A20-E738-4767-F5160039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2" name="Дата 11">
            <a:extLst>
              <a:ext uri="{FF2B5EF4-FFF2-40B4-BE49-F238E27FC236}">
                <a16:creationId xmlns:a16="http://schemas.microsoft.com/office/drawing/2014/main" xmlns="" id="{C0D24B25-74F6-D197-A4F2-F68D6037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95DC495C-1422-7BE2-1F19-FFB72A581C15}"/>
              </a:ext>
            </a:extLst>
          </p:cNvPr>
          <p:cNvSpPr/>
          <p:nvPr/>
        </p:nvSpPr>
        <p:spPr>
          <a:xfrm>
            <a:off x="7306020" y="1042720"/>
            <a:ext cx="2561211" cy="34855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2</a:t>
            </a:r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</p:txBody>
      </p:sp>
      <p:pic>
        <p:nvPicPr>
          <p:cNvPr id="17" name="Рисунок 16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0120E8C-6F85-89C6-3309-DB64DB2D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402" y="1423383"/>
            <a:ext cx="622233" cy="62223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28CEB990-24AE-7BFD-CE98-DD5BD672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401" y="3007163"/>
            <a:ext cx="622233" cy="622233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14C79203-4CD9-42B1-3EEB-566697BCA041}"/>
              </a:ext>
            </a:extLst>
          </p:cNvPr>
          <p:cNvSpPr/>
          <p:nvPr/>
        </p:nvSpPr>
        <p:spPr>
          <a:xfrm>
            <a:off x="7621669" y="3706585"/>
            <a:ext cx="1945696" cy="72148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Исследование моделей нейронных сетей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8D9762D-74DF-C010-E48E-1F35ED65EAF9}"/>
              </a:ext>
            </a:extLst>
          </p:cNvPr>
          <p:cNvSpPr/>
          <p:nvPr/>
        </p:nvSpPr>
        <p:spPr>
          <a:xfrm>
            <a:off x="7867485" y="2085042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Обработка изображений</a:t>
            </a:r>
          </a:p>
        </p:txBody>
      </p:sp>
      <p:pic>
        <p:nvPicPr>
          <p:cNvPr id="39" name="Рисунок 38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07D04E8B-FAB5-5DF8-FEA2-9E6D219C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7731" y="2333879"/>
            <a:ext cx="622233" cy="622233"/>
          </a:xfrm>
          <a:prstGeom prst="rect">
            <a:avLst/>
          </a:prstGeom>
        </p:spPr>
      </p:pic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xmlns="" id="{9DA3A6DF-0B2E-9CDA-DB5E-188A82677AA5}"/>
              </a:ext>
            </a:extLst>
          </p:cNvPr>
          <p:cNvSpPr/>
          <p:nvPr/>
        </p:nvSpPr>
        <p:spPr>
          <a:xfrm>
            <a:off x="10112555" y="3041638"/>
            <a:ext cx="1332583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Анализ результатов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xmlns="" id="{942E6DD2-B96A-E6AE-E733-07960058127D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867229" y="2644996"/>
            <a:ext cx="600502" cy="0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xmlns="" id="{A509FBC9-4516-094B-B464-63723EF221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791619" y="2644995"/>
            <a:ext cx="514401" cy="2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: изогнутый 51">
            <a:extLst>
              <a:ext uri="{FF2B5EF4-FFF2-40B4-BE49-F238E27FC236}">
                <a16:creationId xmlns:a16="http://schemas.microsoft.com/office/drawing/2014/main" xmlns="" id="{B8484BFF-2242-54B1-2DCE-72FBE36FAD2E}"/>
              </a:ext>
            </a:extLst>
          </p:cNvPr>
          <p:cNvCxnSpPr>
            <a:cxnSpLocks/>
            <a:stCxn id="41" idx="2"/>
            <a:endCxn id="68" idx="3"/>
          </p:cNvCxnSpPr>
          <p:nvPr/>
        </p:nvCxnSpPr>
        <p:spPr>
          <a:xfrm rot="5400000">
            <a:off x="7697968" y="2591920"/>
            <a:ext cx="2094943" cy="4066816"/>
          </a:xfrm>
          <a:prstGeom prst="curvedConnector2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2522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79BA0B-FD7E-7291-0EFD-D794EFEC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F7D95235-B966-D04F-C7A2-FA91883E5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835" y="425579"/>
            <a:ext cx="9258300" cy="690563"/>
          </a:xfrm>
        </p:spPr>
        <p:txBody>
          <a:bodyPr/>
          <a:lstStyle/>
          <a:p>
            <a:r>
              <a:rPr lang="ru-RU" dirty="0"/>
              <a:t>Принцип работы программного аппаратного комплекса</a:t>
            </a:r>
          </a:p>
        </p:txBody>
      </p: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7158E1D5-FE70-5553-C345-7344AF7BA7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Дата 11">
            <a:extLst>
              <a:ext uri="{FF2B5EF4-FFF2-40B4-BE49-F238E27FC236}">
                <a16:creationId xmlns:a16="http://schemas.microsoft.com/office/drawing/2014/main" xmlns="" id="{184A8107-13F1-02C0-A92E-E239C7DA156F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4500C7-D0BA-17D6-F9CC-D40CE28C410C}"/>
              </a:ext>
            </a:extLst>
          </p:cNvPr>
          <p:cNvSpPr txBox="1"/>
          <p:nvPr/>
        </p:nvSpPr>
        <p:spPr>
          <a:xfrm>
            <a:off x="439294" y="1381641"/>
            <a:ext cx="63744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Наш комплекс выполняет многоэтапный анализ флаконов для выявления дефектов: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1. </a:t>
            </a:r>
            <a:r>
              <a:rPr lang="ru-RU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Мультиракурсная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 съемка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одновременная фиксация каждого флакона с 3-х сторон для полного охвата поверхности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2.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Автоматическая обработка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подготовка изображений для анализа флаконов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3.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AI-распознавание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 – выявление производственных дефектов с помощью нейронных модулей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4.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Автоматизированная отбраковка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мгновенный сигнал для удаления дефектных образцов с конвейера</a:t>
            </a:r>
          </a:p>
          <a:p>
            <a:pPr algn="just"/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Система обеспечивает сквозной контроль качества без остановки производства.</a:t>
            </a:r>
            <a:endParaRPr lang="ru-RU" dirty="0"/>
          </a:p>
        </p:txBody>
      </p:sp>
      <p:pic>
        <p:nvPicPr>
          <p:cNvPr id="12" name="Рисунок 11" descr="Изображение выглядит как машина, Медицинское оборудование, инжиниринг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21F9FE05-F572-1888-327E-FA160552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99441" y="1903883"/>
            <a:ext cx="4841421" cy="36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981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FF88F3-435F-CF9C-272E-DA037918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8F76940D-C72F-168C-5CFC-B8545F0597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835" y="425579"/>
            <a:ext cx="9258300" cy="690563"/>
          </a:xfrm>
        </p:spPr>
        <p:txBody>
          <a:bodyPr/>
          <a:lstStyle/>
          <a:p>
            <a:r>
              <a:rPr lang="ru-RU" dirty="0"/>
              <a:t>Датасет</a:t>
            </a:r>
          </a:p>
        </p:txBody>
      </p: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CE976B4A-8ED3-7692-1FDC-35225265BF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Дата 11">
            <a:extLst>
              <a:ext uri="{FF2B5EF4-FFF2-40B4-BE49-F238E27FC236}">
                <a16:creationId xmlns:a16="http://schemas.microsoft.com/office/drawing/2014/main" xmlns="" id="{08D1AB5A-6116-B05E-571D-B5E9378BD0B4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sp>
        <p:nvSpPr>
          <p:cNvPr id="3" name="AutoShape 2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6" y="1532464"/>
            <a:ext cx="11744030" cy="392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2344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C361DF-0BAC-2FB4-9ED5-5AE566A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0171F179-75DD-6A3F-D774-C85E4FF7C9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0" y="307293"/>
            <a:ext cx="11658429" cy="690563"/>
          </a:xfrm>
        </p:spPr>
        <p:txBody>
          <a:bodyPr/>
          <a:lstStyle/>
          <a:p>
            <a:r>
              <a:rPr lang="ru-RU" dirty="0"/>
              <a:t>Предобработка изображений (выделение </a:t>
            </a:r>
            <a:r>
              <a:rPr lang="ru-RU" dirty="0" smtClean="0"/>
              <a:t>контуров и удаление фона)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D3C28C34-287E-9586-6C0C-F199CCFF3C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0458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C0BC8986-15C3-0BCA-3403-5DB3CC871FC1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748ADE7-EF73-FCE9-8F0E-3F364911A2E9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7E5E88D5-68F8-DE76-DB34-0CE4062FAFB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7943626A-8B79-C5A1-7445-5D3454E2E74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BA98046-D7E2-F01F-01BB-897DBE64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1" y="843143"/>
            <a:ext cx="2011679" cy="261090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D292E17-77D9-6C52-0F2F-9A1B10D7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1" y="3454045"/>
            <a:ext cx="2011679" cy="2622367"/>
          </a:xfrm>
          <a:prstGeom prst="rect">
            <a:avLst/>
          </a:prstGeom>
        </p:spPr>
      </p:pic>
      <p:sp>
        <p:nvSpPr>
          <p:cNvPr id="8" name="Дата 11">
            <a:extLst>
              <a:ext uri="{FF2B5EF4-FFF2-40B4-BE49-F238E27FC236}">
                <a16:creationId xmlns:a16="http://schemas.microsoft.com/office/drawing/2014/main" xmlns="" id="{CC831BCC-E040-30A6-F8E2-D82D46132D60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23.06.2025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2ED65B9-3F23-AE8C-2EC0-9D450EAD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843143"/>
            <a:ext cx="2058596" cy="26109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D5460D2-EFDB-632C-BCCA-EFB436973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3454045"/>
            <a:ext cx="2058596" cy="26436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C9A417F-F7F9-2809-7434-7BEA3A39CB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3" t="4986" r="56783" b="2748"/>
          <a:stretch/>
        </p:blipFill>
        <p:spPr>
          <a:xfrm>
            <a:off x="6725552" y="843143"/>
            <a:ext cx="1996122" cy="26109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F320C257-7BFB-886C-D898-D7FC16E0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674" y="843143"/>
            <a:ext cx="2021283" cy="263519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1C0462D1-A23F-D68E-4BAD-C13B5E70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9" y="3454045"/>
            <a:ext cx="1999198" cy="29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Рисунок 18" descr="Изображение выглядит как бутылка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5C55CD2-D423-2062-B26A-ED6134727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020" t="4384" r="6644" b="4009"/>
          <a:stretch/>
        </p:blipFill>
        <p:spPr>
          <a:xfrm>
            <a:off x="8721673" y="3466193"/>
            <a:ext cx="2021815" cy="2714473"/>
          </a:xfrm>
          <a:prstGeom prst="rect">
            <a:avLst/>
          </a:prstGeom>
        </p:spPr>
      </p:pic>
      <p:sp>
        <p:nvSpPr>
          <p:cNvPr id="3" name="AutoShape 2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47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C9138A2-F46C-040B-BE36-AE28C655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4B4F2566-BB91-9769-6CDE-E92AF3C6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3E98E03E-F2FC-C384-A24C-45C70F9979AE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DD74347A-07AC-2AAD-1FD2-DC0A09A5E0B3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64AB0810-1BD6-641F-F8AC-2433E58A390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72D0D8D-8578-5BF9-EB28-A39FE9840AB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1D179183-8A79-FEE0-4F94-4DEA9E5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AA49647-6FC4-B317-AD8B-2016E7CB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2050" name="Picture 2" descr="vgg16 нейронная сеть">
            <a:extLst>
              <a:ext uri="{FF2B5EF4-FFF2-40B4-BE49-F238E27FC236}">
                <a16:creationId xmlns:a16="http://schemas.microsoft.com/office/drawing/2014/main" xmlns="" id="{4CC4469D-5A33-5B9E-499B-F9404D9E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0222"/>
            <a:ext cx="5785757" cy="32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1C7C23-41E5-2475-4074-11F86C1764B2}"/>
              </a:ext>
            </a:extLst>
          </p:cNvPr>
          <p:cNvSpPr txBox="1"/>
          <p:nvPr/>
        </p:nvSpPr>
        <p:spPr>
          <a:xfrm>
            <a:off x="838200" y="1112008"/>
            <a:ext cx="997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VGG — это архитектура </a:t>
            </a:r>
            <a:r>
              <a:rPr lang="ru-RU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свёрточной</a:t>
            </a:r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нейронной сети, известная своей простотой и глубиной, которая демонстрирует высокую эффективность в задачах классификации изображений благодаря последовательному использованию слоёв с малыми свёртками 3x3.</a:t>
            </a:r>
          </a:p>
        </p:txBody>
      </p:sp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2B4C00BA-B500-4B39-FCFC-1D13DC23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23.06.2025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94C6458-AF05-0703-4170-0498AE6D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9" y="2644544"/>
            <a:ext cx="5096604" cy="32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11876</TotalTime>
  <Words>665</Words>
  <Application>Microsoft Office PowerPoint</Application>
  <PresentationFormat>Произвольный</PresentationFormat>
  <Paragraphs>261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17</vt:i4>
      </vt:variant>
    </vt:vector>
  </HeadingPairs>
  <TitlesOfParts>
    <vt:vector size="30" baseType="lpstr">
      <vt:lpstr>Arial</vt:lpstr>
      <vt:lpstr>Calibri</vt:lpstr>
      <vt:lpstr>Book Antiqua</vt:lpstr>
      <vt:lpstr>SamsungOne 800C</vt:lpstr>
      <vt:lpstr>SamsungOne 450C </vt:lpstr>
      <vt:lpstr>Mangal</vt:lpstr>
      <vt:lpstr>Century Gothic</vt:lpstr>
      <vt:lpstr>SamsungOne 450C</vt:lpstr>
      <vt:lpstr>Times New Roman</vt:lpstr>
      <vt:lpstr>Samsung IT School</vt:lpstr>
      <vt:lpstr>Samsung IT School White</vt:lpstr>
      <vt:lpstr>Samsung IT School En</vt:lpstr>
      <vt:lpstr>Samsung IT School White En</vt:lpstr>
      <vt:lpstr>«Bottles Without Blunders (BWB)» Программно-аппаратный комплекс выявления дефектов медицинских флаконов </vt:lpstr>
      <vt:lpstr>Актуальность проекта</vt:lpstr>
      <vt:lpstr>Актуальность проекта</vt:lpstr>
      <vt:lpstr>Задачи</vt:lpstr>
      <vt:lpstr>Функциональная карта проекта</vt:lpstr>
      <vt:lpstr>Принцип работы программного аппаратного комплекса</vt:lpstr>
      <vt:lpstr>Датасет</vt:lpstr>
      <vt:lpstr>Предобработка изображений (выделение контуров и удаление фона)</vt:lpstr>
      <vt:lpstr>VGG</vt:lpstr>
      <vt:lpstr>MobileNet</vt:lpstr>
      <vt:lpstr>ResNet</vt:lpstr>
      <vt:lpstr>Результаты архитектур сверточных нейронных сетей</vt:lpstr>
      <vt:lpstr>Результаты анализа временных показателей производительности моделей на тестовом наборе данных</vt:lpstr>
      <vt:lpstr>Результаты архитектуры ResNet</vt:lpstr>
      <vt:lpstr>Лучший результат </vt:lpstr>
      <vt:lpstr>Прототип приложения</vt:lpstr>
      <vt:lpstr>Перспективы развития проекта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116</cp:revision>
  <dcterms:created xsi:type="dcterms:W3CDTF">2020-05-25T08:37:09Z</dcterms:created>
  <dcterms:modified xsi:type="dcterms:W3CDTF">2025-06-23T17:30:49Z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